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9" r:id="rId7"/>
    <p:sldId id="263" r:id="rId8"/>
    <p:sldId id="264" r:id="rId9"/>
    <p:sldId id="265" r:id="rId10"/>
    <p:sldId id="261"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2" d="100"/>
          <a:sy n="92" d="100"/>
        </p:scale>
        <p:origin x="33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h" userId="06b669d59dd2ebe4" providerId="LiveId" clId="{2FFF1E09-47F1-4B4C-A215-8B8D30D6EF23}"/>
    <pc:docChg chg="modSld">
      <pc:chgData name="Linh" userId="06b669d59dd2ebe4" providerId="LiveId" clId="{2FFF1E09-47F1-4B4C-A215-8B8D30D6EF23}" dt="2022-09-16T02:12:08.145" v="17" actId="20577"/>
      <pc:docMkLst>
        <pc:docMk/>
      </pc:docMkLst>
      <pc:sldChg chg="modSp mod">
        <pc:chgData name="Linh" userId="06b669d59dd2ebe4" providerId="LiveId" clId="{2FFF1E09-47F1-4B4C-A215-8B8D30D6EF23}" dt="2022-09-16T02:12:08.145" v="17" actId="20577"/>
        <pc:sldMkLst>
          <pc:docMk/>
          <pc:sldMk cId="4272320628" sldId="257"/>
        </pc:sldMkLst>
        <pc:spChg chg="mod">
          <ac:chgData name="Linh" userId="06b669d59dd2ebe4" providerId="LiveId" clId="{2FFF1E09-47F1-4B4C-A215-8B8D30D6EF23}" dt="2022-09-16T02:12:08.145" v="17" actId="20577"/>
          <ac:spMkLst>
            <pc:docMk/>
            <pc:sldMk cId="4272320628" sldId="257"/>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9/16/2022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9/16/2022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9/16/2022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9/16/2022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a:t>Project-DrinkWorld</a:t>
            </a:r>
          </a:p>
        </p:txBody>
      </p:sp>
      <p:sp>
        <p:nvSpPr>
          <p:cNvPr id="3" name="Subtitle 2"/>
          <p:cNvSpPr>
            <a:spLocks noGrp="1"/>
          </p:cNvSpPr>
          <p:nvPr>
            <p:ph type="subTitle" idx="1"/>
          </p:nvPr>
        </p:nvSpPr>
        <p:spPr/>
        <p:txBody>
          <a:bodyPr>
            <a:normAutofit fontScale="70000" lnSpcReduction="20000"/>
          </a:bodyPr>
          <a:lstStyle/>
          <a:p>
            <a:r>
              <a:rPr lang="en-US"/>
              <a:t>Trình bày: Group 1</a:t>
            </a:r>
          </a:p>
          <a:p>
            <a:r>
              <a:rPr lang="en-US"/>
              <a:t>From: FPT-APTECH</a:t>
            </a:r>
          </a:p>
          <a:p>
            <a:r>
              <a:rPr lang="en-US"/>
              <a:t>Class: T2108A1</a:t>
            </a:r>
          </a:p>
          <a:p>
            <a:r>
              <a:rPr lang="en-US"/>
              <a:t>GVHD: Mr.Nguyen Tuan</a:t>
            </a:r>
          </a:p>
        </p:txBody>
      </p:sp>
      <p:pic>
        <p:nvPicPr>
          <p:cNvPr id="4" name="Picture 3"/>
          <p:cNvPicPr>
            <a:picLocks noChangeAspect="1"/>
          </p:cNvPicPr>
          <p:nvPr/>
        </p:nvPicPr>
        <p:blipFill>
          <a:blip r:embed="rId2"/>
          <a:stretch>
            <a:fillRect/>
          </a:stretch>
        </p:blipFill>
        <p:spPr>
          <a:xfrm>
            <a:off x="9531418" y="2635765"/>
            <a:ext cx="2480913" cy="1568957"/>
          </a:xfrm>
          <a:prstGeom prst="rect">
            <a:avLst/>
          </a:prstGeom>
        </p:spPr>
      </p:pic>
      <p:sp>
        <p:nvSpPr>
          <p:cNvPr id="5" name="TextBox 4"/>
          <p:cNvSpPr txBox="1"/>
          <p:nvPr/>
        </p:nvSpPr>
        <p:spPr>
          <a:xfrm>
            <a:off x="7196491" y="748939"/>
            <a:ext cx="4458789" cy="369332"/>
          </a:xfrm>
          <a:prstGeom prst="rect">
            <a:avLst/>
          </a:prstGeom>
          <a:noFill/>
        </p:spPr>
        <p:txBody>
          <a:bodyPr wrap="square" rtlCol="0">
            <a:spAutoFit/>
          </a:bodyPr>
          <a:lstStyle/>
          <a:p>
            <a:r>
              <a:rPr lang="en-US" i="1"/>
              <a:t>Hà nội, ngày 14 tháng 9 năm 2022.</a:t>
            </a:r>
          </a:p>
        </p:txBody>
      </p:sp>
    </p:spTree>
    <p:extLst>
      <p:ext uri="{BB962C8B-B14F-4D97-AF65-F5344CB8AC3E}">
        <p14:creationId xmlns:p14="http://schemas.microsoft.com/office/powerpoint/2010/main" val="1167693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a:t>            Ưu Điểm</a:t>
            </a:r>
          </a:p>
        </p:txBody>
      </p:sp>
      <p:sp>
        <p:nvSpPr>
          <p:cNvPr id="3" name="Content Placeholder 2"/>
          <p:cNvSpPr>
            <a:spLocks noGrp="1"/>
          </p:cNvSpPr>
          <p:nvPr>
            <p:ph idx="1"/>
          </p:nvPr>
        </p:nvSpPr>
        <p:spPr>
          <a:xfrm>
            <a:off x="5487250" y="3078995"/>
            <a:ext cx="5608336" cy="3599313"/>
          </a:xfrm>
        </p:spPr>
        <p:txBody>
          <a:bodyPr/>
          <a:lstStyle/>
          <a:p>
            <a:r>
              <a:rPr lang="en-US"/>
              <a:t>Giúp khách hàng có thể đặt hàng online.</a:t>
            </a:r>
          </a:p>
          <a:p>
            <a:r>
              <a:rPr lang="en-US"/>
              <a:t>Tiết kiệm thời gian mua hàng.</a:t>
            </a:r>
          </a:p>
          <a:p>
            <a:r>
              <a:rPr lang="en-US"/>
              <a:t>Mang đến cho khách hàng hình ảnh chân thực về thông tin, nguồn gốc, chi tiết về sản phẩm mình sử dụng…</a:t>
            </a:r>
          </a:p>
          <a:p>
            <a:endParaRPr lang="en-US"/>
          </a:p>
        </p:txBody>
      </p:sp>
      <p:sp>
        <p:nvSpPr>
          <p:cNvPr id="4" name="Text Placeholder 3"/>
          <p:cNvSpPr>
            <a:spLocks noGrp="1"/>
          </p:cNvSpPr>
          <p:nvPr>
            <p:ph type="body" sz="half" idx="2"/>
          </p:nvPr>
        </p:nvSpPr>
        <p:spPr/>
        <p:txBody>
          <a:bodyPr>
            <a:normAutofit/>
          </a:bodyPr>
          <a:lstStyle/>
          <a:p>
            <a:r>
              <a:rPr lang="en-US" sz="5400"/>
              <a:t>DrinkWorld</a:t>
            </a:r>
          </a:p>
        </p:txBody>
      </p:sp>
      <p:pic>
        <p:nvPicPr>
          <p:cNvPr id="5" name="Picture 4"/>
          <p:cNvPicPr>
            <a:picLocks noChangeAspect="1"/>
          </p:cNvPicPr>
          <p:nvPr/>
        </p:nvPicPr>
        <p:blipFill>
          <a:blip r:embed="rId2"/>
          <a:stretch>
            <a:fillRect/>
          </a:stretch>
        </p:blipFill>
        <p:spPr>
          <a:xfrm>
            <a:off x="10718445" y="827750"/>
            <a:ext cx="1473555" cy="931893"/>
          </a:xfrm>
          <a:prstGeom prst="rect">
            <a:avLst/>
          </a:prstGeom>
        </p:spPr>
      </p:pic>
      <p:sp>
        <p:nvSpPr>
          <p:cNvPr id="6" name="Rectangle 5"/>
          <p:cNvSpPr/>
          <p:nvPr/>
        </p:nvSpPr>
        <p:spPr>
          <a:xfrm>
            <a:off x="10786359" y="6519446"/>
            <a:ext cx="1405641" cy="338554"/>
          </a:xfrm>
          <a:prstGeom prst="rect">
            <a:avLst/>
          </a:prstGeom>
        </p:spPr>
        <p:txBody>
          <a:bodyPr wrap="none">
            <a:spAutoFit/>
          </a:bodyPr>
          <a:lstStyle/>
          <a:p>
            <a:pPr lvl="0"/>
            <a:r>
              <a:rPr lang="en-US" sz="1600">
                <a:solidFill>
                  <a:prstClr val="white"/>
                </a:solidFill>
              </a:rPr>
              <a:t>G1 – T2108A1</a:t>
            </a:r>
          </a:p>
        </p:txBody>
      </p:sp>
    </p:spTree>
    <p:extLst>
      <p:ext uri="{BB962C8B-B14F-4D97-AF65-F5344CB8AC3E}">
        <p14:creationId xmlns:p14="http://schemas.microsoft.com/office/powerpoint/2010/main" val="3539491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Bài học rút ra và kế hoạch trong tương lai</a:t>
            </a:r>
          </a:p>
        </p:txBody>
      </p:sp>
      <p:sp>
        <p:nvSpPr>
          <p:cNvPr id="3" name="Content Placeholder 2"/>
          <p:cNvSpPr>
            <a:spLocks noGrp="1"/>
          </p:cNvSpPr>
          <p:nvPr>
            <p:ph sz="half" idx="1"/>
          </p:nvPr>
        </p:nvSpPr>
        <p:spPr>
          <a:xfrm>
            <a:off x="1141874" y="2322432"/>
            <a:ext cx="4698358" cy="4203264"/>
          </a:xfrm>
        </p:spPr>
        <p:txBody>
          <a:bodyPr>
            <a:normAutofit lnSpcReduction="10000"/>
          </a:bodyPr>
          <a:lstStyle/>
          <a:p>
            <a:pPr marL="0" indent="0">
              <a:buNone/>
            </a:pPr>
            <a:r>
              <a:rPr lang="en-US"/>
              <a:t>- Đã làm được trong Project</a:t>
            </a:r>
          </a:p>
          <a:p>
            <a:pPr marL="0" indent="0">
              <a:buNone/>
            </a:pPr>
            <a:r>
              <a:rPr lang="en-US"/>
              <a:t>    . Củng cố và nắm chắc kiến thức đã được học.</a:t>
            </a:r>
          </a:p>
          <a:p>
            <a:pPr marL="0" indent="0">
              <a:buNone/>
            </a:pPr>
            <a:r>
              <a:rPr lang="en-US"/>
              <a:t>    . Khách hàng đã order được sản phẩm</a:t>
            </a:r>
          </a:p>
          <a:p>
            <a:pPr marL="0" indent="0">
              <a:buNone/>
            </a:pPr>
            <a:r>
              <a:rPr lang="en-US"/>
              <a:t>    . Hoàn thành được các luồng chính </a:t>
            </a:r>
          </a:p>
          <a:p>
            <a:pPr marL="0" indent="0">
              <a:buNone/>
            </a:pPr>
            <a:r>
              <a:rPr lang="en-US"/>
              <a:t>    . Hoàn thành các dao diện cơ bản </a:t>
            </a:r>
          </a:p>
          <a:p>
            <a:pPr marL="0" indent="0">
              <a:buNone/>
            </a:pPr>
            <a:r>
              <a:rPr lang="en-US"/>
              <a:t>    . Cải thiện kĩ năng làm việc nhóm …</a:t>
            </a:r>
          </a:p>
        </p:txBody>
      </p:sp>
      <p:sp>
        <p:nvSpPr>
          <p:cNvPr id="4" name="Content Placeholder 3"/>
          <p:cNvSpPr>
            <a:spLocks noGrp="1"/>
          </p:cNvSpPr>
          <p:nvPr>
            <p:ph sz="half" idx="2"/>
          </p:nvPr>
        </p:nvSpPr>
        <p:spPr>
          <a:xfrm>
            <a:off x="6456271" y="2336873"/>
            <a:ext cx="4700058" cy="3599316"/>
          </a:xfrm>
        </p:spPr>
        <p:txBody>
          <a:bodyPr>
            <a:normAutofit lnSpcReduction="10000"/>
          </a:bodyPr>
          <a:lstStyle/>
          <a:p>
            <a:r>
              <a:rPr lang="en-US"/>
              <a:t>- Kế hoạch trong tương lai</a:t>
            </a:r>
          </a:p>
          <a:p>
            <a:pPr marL="0" indent="0">
              <a:buNone/>
            </a:pPr>
            <a:r>
              <a:rPr lang="en-US"/>
              <a:t>     . Hoàn thiện chi tiết phần giao diện </a:t>
            </a:r>
          </a:p>
          <a:p>
            <a:pPr marL="0" indent="0">
              <a:buNone/>
            </a:pPr>
            <a:r>
              <a:rPr lang="en-US"/>
              <a:t>     . Thêm các chức năng mới cho giúp khách hàng thuận tiện hơn trong việc order…</a:t>
            </a:r>
          </a:p>
          <a:p>
            <a:pPr marL="0" indent="0">
              <a:buNone/>
            </a:pPr>
            <a:r>
              <a:rPr lang="en-US"/>
              <a:t>     </a:t>
            </a:r>
          </a:p>
        </p:txBody>
      </p:sp>
      <p:pic>
        <p:nvPicPr>
          <p:cNvPr id="5" name="Picture 4"/>
          <p:cNvPicPr>
            <a:picLocks noChangeAspect="1"/>
          </p:cNvPicPr>
          <p:nvPr/>
        </p:nvPicPr>
        <p:blipFill>
          <a:blip r:embed="rId2"/>
          <a:stretch>
            <a:fillRect/>
          </a:stretch>
        </p:blipFill>
        <p:spPr>
          <a:xfrm>
            <a:off x="10678002" y="814962"/>
            <a:ext cx="1513998" cy="957469"/>
          </a:xfrm>
          <a:prstGeom prst="rect">
            <a:avLst/>
          </a:prstGeom>
        </p:spPr>
      </p:pic>
      <p:sp>
        <p:nvSpPr>
          <p:cNvPr id="6" name="Rectangle 5"/>
          <p:cNvSpPr/>
          <p:nvPr/>
        </p:nvSpPr>
        <p:spPr>
          <a:xfrm>
            <a:off x="10619388" y="6438896"/>
            <a:ext cx="1405641" cy="338554"/>
          </a:xfrm>
          <a:prstGeom prst="rect">
            <a:avLst/>
          </a:prstGeom>
        </p:spPr>
        <p:txBody>
          <a:bodyPr wrap="none">
            <a:spAutoFit/>
          </a:bodyPr>
          <a:lstStyle/>
          <a:p>
            <a:pPr lvl="0"/>
            <a:r>
              <a:rPr lang="en-US" sz="1600">
                <a:solidFill>
                  <a:prstClr val="white"/>
                </a:solidFill>
              </a:rPr>
              <a:t>G1 – T2108A1</a:t>
            </a:r>
          </a:p>
        </p:txBody>
      </p:sp>
    </p:spTree>
    <p:extLst>
      <p:ext uri="{BB962C8B-B14F-4D97-AF65-F5344CB8AC3E}">
        <p14:creationId xmlns:p14="http://schemas.microsoft.com/office/powerpoint/2010/main" val="39192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31316" y="6488668"/>
            <a:ext cx="1560684" cy="369332"/>
          </a:xfrm>
          <a:prstGeom prst="rect">
            <a:avLst/>
          </a:prstGeom>
        </p:spPr>
        <p:txBody>
          <a:bodyPr wrap="none">
            <a:spAutoFit/>
          </a:bodyPr>
          <a:lstStyle/>
          <a:p>
            <a:pPr lvl="0"/>
            <a:r>
              <a:rPr lang="en-US">
                <a:solidFill>
                  <a:prstClr val="white"/>
                </a:solidFill>
              </a:rPr>
              <a:t>G1 – T2108A1</a:t>
            </a:r>
          </a:p>
        </p:txBody>
      </p:sp>
      <p:pic>
        <p:nvPicPr>
          <p:cNvPr id="3" name="Picture 2"/>
          <p:cNvPicPr>
            <a:picLocks noChangeAspect="1"/>
          </p:cNvPicPr>
          <p:nvPr/>
        </p:nvPicPr>
        <p:blipFill>
          <a:blip r:embed="rId2"/>
          <a:stretch>
            <a:fillRect/>
          </a:stretch>
        </p:blipFill>
        <p:spPr>
          <a:xfrm>
            <a:off x="10678002" y="814962"/>
            <a:ext cx="1513998" cy="957469"/>
          </a:xfrm>
          <a:prstGeom prst="rect">
            <a:avLst/>
          </a:prstGeom>
        </p:spPr>
      </p:pic>
      <p:sp>
        <p:nvSpPr>
          <p:cNvPr id="4" name="TextBox 3"/>
          <p:cNvSpPr txBox="1"/>
          <p:nvPr/>
        </p:nvSpPr>
        <p:spPr>
          <a:xfrm>
            <a:off x="2603863" y="2560889"/>
            <a:ext cx="8368937" cy="1569660"/>
          </a:xfrm>
          <a:prstGeom prst="rect">
            <a:avLst/>
          </a:prstGeom>
          <a:noFill/>
        </p:spPr>
        <p:txBody>
          <a:bodyPr wrap="square" rtlCol="0">
            <a:spAutoFit/>
          </a:bodyPr>
          <a:lstStyle/>
          <a:p>
            <a:r>
              <a:rPr lang="en-US" sz="9600" b="1" i="1">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013754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Thành viên Group 1:</a:t>
            </a:r>
          </a:p>
        </p:txBody>
      </p:sp>
      <p:sp>
        <p:nvSpPr>
          <p:cNvPr id="3" name="Content Placeholder 2"/>
          <p:cNvSpPr>
            <a:spLocks noGrp="1"/>
          </p:cNvSpPr>
          <p:nvPr>
            <p:ph idx="1"/>
          </p:nvPr>
        </p:nvSpPr>
        <p:spPr>
          <a:xfrm>
            <a:off x="3728322" y="2917154"/>
            <a:ext cx="5372136" cy="3602292"/>
          </a:xfrm>
        </p:spPr>
        <p:txBody>
          <a:bodyPr/>
          <a:lstStyle/>
          <a:p>
            <a:r>
              <a:rPr lang="en-US" dirty="0"/>
              <a:t>1.Đào Quang Linh </a:t>
            </a:r>
          </a:p>
          <a:p>
            <a:r>
              <a:rPr lang="en-US" dirty="0"/>
              <a:t>2.Lê </a:t>
            </a:r>
            <a:r>
              <a:rPr lang="en-US" dirty="0" err="1"/>
              <a:t>Xuân</a:t>
            </a:r>
            <a:r>
              <a:rPr lang="en-US" dirty="0"/>
              <a:t> </a:t>
            </a:r>
            <a:r>
              <a:rPr lang="en-US" dirty="0" err="1"/>
              <a:t>Bắc</a:t>
            </a:r>
            <a:endParaRPr lang="en-US" dirty="0"/>
          </a:p>
          <a:p>
            <a:r>
              <a:rPr lang="en-US" dirty="0"/>
              <a:t>3.Nguyễn </a:t>
            </a:r>
            <a:r>
              <a:rPr lang="en-US" dirty="0" err="1"/>
              <a:t>Dư</a:t>
            </a:r>
            <a:r>
              <a:rPr lang="en-US" dirty="0"/>
              <a:t> </a:t>
            </a:r>
            <a:r>
              <a:rPr lang="en-US" dirty="0" err="1"/>
              <a:t>Quỳnh</a:t>
            </a:r>
            <a:r>
              <a:rPr lang="en-US" dirty="0"/>
              <a:t> Nga</a:t>
            </a:r>
          </a:p>
          <a:p>
            <a:r>
              <a:rPr lang="en-US" dirty="0"/>
              <a:t>4.Đoàn Quang </a:t>
            </a:r>
            <a:r>
              <a:rPr lang="en-US" dirty="0" err="1"/>
              <a:t>Mạnh</a:t>
            </a:r>
            <a:endParaRPr lang="en-US" dirty="0"/>
          </a:p>
          <a:p>
            <a:r>
              <a:rPr lang="en-US" dirty="0"/>
              <a:t>5.Hồ Anh </a:t>
            </a:r>
            <a:r>
              <a:rPr lang="en-US" dirty="0" err="1"/>
              <a:t>Dũng</a:t>
            </a:r>
            <a:endParaRPr lang="en-US" dirty="0"/>
          </a:p>
        </p:txBody>
      </p:sp>
      <p:pic>
        <p:nvPicPr>
          <p:cNvPr id="4" name="Picture 3"/>
          <p:cNvPicPr>
            <a:picLocks noChangeAspect="1"/>
          </p:cNvPicPr>
          <p:nvPr/>
        </p:nvPicPr>
        <p:blipFill>
          <a:blip r:embed="rId2"/>
          <a:stretch>
            <a:fillRect/>
          </a:stretch>
        </p:blipFill>
        <p:spPr>
          <a:xfrm>
            <a:off x="10789239" y="887967"/>
            <a:ext cx="1283120" cy="811459"/>
          </a:xfrm>
          <a:prstGeom prst="rect">
            <a:avLst/>
          </a:prstGeom>
        </p:spPr>
      </p:pic>
      <p:sp>
        <p:nvSpPr>
          <p:cNvPr id="5" name="TextBox 4"/>
          <p:cNvSpPr txBox="1"/>
          <p:nvPr/>
        </p:nvSpPr>
        <p:spPr>
          <a:xfrm>
            <a:off x="10790571" y="6519446"/>
            <a:ext cx="1401429" cy="338554"/>
          </a:xfrm>
          <a:prstGeom prst="rect">
            <a:avLst/>
          </a:prstGeom>
          <a:noFill/>
        </p:spPr>
        <p:txBody>
          <a:bodyPr wrap="square" rtlCol="0">
            <a:spAutoFit/>
          </a:bodyPr>
          <a:lstStyle/>
          <a:p>
            <a:r>
              <a:rPr lang="en-US" sz="1600"/>
              <a:t>G1 – T2108A1</a:t>
            </a:r>
          </a:p>
        </p:txBody>
      </p:sp>
    </p:spTree>
    <p:extLst>
      <p:ext uri="{BB962C8B-B14F-4D97-AF65-F5344CB8AC3E}">
        <p14:creationId xmlns:p14="http://schemas.microsoft.com/office/powerpoint/2010/main" val="427232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Nội Dung Trình Bày</a:t>
            </a:r>
          </a:p>
        </p:txBody>
      </p:sp>
      <p:sp>
        <p:nvSpPr>
          <p:cNvPr id="3" name="Content Placeholder 2"/>
          <p:cNvSpPr>
            <a:spLocks noGrp="1"/>
          </p:cNvSpPr>
          <p:nvPr>
            <p:ph idx="1"/>
          </p:nvPr>
        </p:nvSpPr>
        <p:spPr/>
        <p:txBody>
          <a:bodyPr>
            <a:normAutofit lnSpcReduction="10000"/>
          </a:bodyPr>
          <a:lstStyle/>
          <a:p>
            <a:r>
              <a:rPr lang="en-US" dirty="0" err="1"/>
              <a:t>Giới</a:t>
            </a:r>
            <a:r>
              <a:rPr lang="en-US" dirty="0"/>
              <a:t> </a:t>
            </a:r>
            <a:r>
              <a:rPr lang="en-US" dirty="0" err="1"/>
              <a:t>thiệu</a:t>
            </a:r>
            <a:r>
              <a:rPr lang="en-US" dirty="0"/>
              <a:t> </a:t>
            </a:r>
            <a:r>
              <a:rPr lang="en-US" dirty="0" err="1"/>
              <a:t>về</a:t>
            </a:r>
            <a:r>
              <a:rPr lang="en-US" dirty="0"/>
              <a:t> </a:t>
            </a:r>
            <a:r>
              <a:rPr lang="en-US" dirty="0" err="1"/>
              <a:t>đề</a:t>
            </a:r>
            <a:r>
              <a:rPr lang="en-US" dirty="0"/>
              <a:t> </a:t>
            </a:r>
            <a:r>
              <a:rPr lang="en-US" dirty="0" err="1"/>
              <a:t>tài</a:t>
            </a:r>
            <a:r>
              <a:rPr lang="en-US" dirty="0"/>
              <a:t> project.</a:t>
            </a:r>
          </a:p>
          <a:p>
            <a:r>
              <a:rPr lang="en-US" dirty="0"/>
              <a:t>Web </a:t>
            </a:r>
            <a:r>
              <a:rPr lang="en-US" dirty="0" err="1"/>
              <a:t>hướng</a:t>
            </a:r>
            <a:r>
              <a:rPr lang="en-US" dirty="0"/>
              <a:t> </a:t>
            </a:r>
            <a:r>
              <a:rPr lang="en-US" dirty="0" err="1"/>
              <a:t>tới</a:t>
            </a:r>
            <a:r>
              <a:rPr lang="en-US" dirty="0"/>
              <a:t> </a:t>
            </a:r>
            <a:r>
              <a:rPr lang="en-US" dirty="0" err="1"/>
              <a:t>đối</a:t>
            </a:r>
            <a:r>
              <a:rPr lang="en-US" dirty="0"/>
              <a:t> </a:t>
            </a:r>
            <a:r>
              <a:rPr lang="en-US" dirty="0" err="1"/>
              <a:t>tượng</a:t>
            </a:r>
            <a:r>
              <a:rPr lang="en-US" dirty="0"/>
              <a:t> </a:t>
            </a:r>
            <a:r>
              <a:rPr lang="en-US" dirty="0" err="1"/>
              <a:t>nào</a:t>
            </a:r>
            <a:r>
              <a:rPr lang="en-US" dirty="0"/>
              <a:t>? </a:t>
            </a:r>
            <a:r>
              <a:rPr lang="en-US" dirty="0" err="1"/>
              <a:t>Cung</a:t>
            </a:r>
            <a:r>
              <a:rPr lang="en-US" dirty="0"/>
              <a:t> </a:t>
            </a:r>
            <a:r>
              <a:rPr lang="en-US" dirty="0" err="1"/>
              <a:t>cấp</a:t>
            </a:r>
            <a:r>
              <a:rPr lang="en-US" dirty="0"/>
              <a:t> </a:t>
            </a:r>
            <a:r>
              <a:rPr lang="en-US" dirty="0" err="1"/>
              <a:t>thông</a:t>
            </a:r>
            <a:r>
              <a:rPr lang="en-US" dirty="0"/>
              <a:t> tin </a:t>
            </a:r>
            <a:r>
              <a:rPr lang="en-US" dirty="0" err="1"/>
              <a:t>gì</a:t>
            </a:r>
            <a:r>
              <a:rPr lang="en-US" dirty="0"/>
              <a:t>?</a:t>
            </a:r>
          </a:p>
          <a:p>
            <a:r>
              <a:rPr lang="en-US" dirty="0" err="1"/>
              <a:t>Chức</a:t>
            </a:r>
            <a:r>
              <a:rPr lang="en-US" dirty="0"/>
              <a:t> </a:t>
            </a:r>
            <a:r>
              <a:rPr lang="en-US" dirty="0" err="1"/>
              <a:t>năng</a:t>
            </a:r>
            <a:r>
              <a:rPr lang="en-US" dirty="0"/>
              <a:t>.</a:t>
            </a:r>
          </a:p>
          <a:p>
            <a:r>
              <a:rPr lang="en-US" dirty="0"/>
              <a:t>Database design</a:t>
            </a:r>
          </a:p>
          <a:p>
            <a:r>
              <a:rPr lang="en-US"/>
              <a:t>Luồng</a:t>
            </a:r>
            <a:r>
              <a:rPr lang="en-US" dirty="0"/>
              <a:t> </a:t>
            </a:r>
            <a:r>
              <a:rPr lang="en-US" dirty="0" err="1"/>
              <a:t>chính</a:t>
            </a:r>
            <a:r>
              <a:rPr lang="en-US" dirty="0"/>
              <a:t> </a:t>
            </a:r>
            <a:r>
              <a:rPr lang="en-US" dirty="0" err="1"/>
              <a:t>của</a:t>
            </a:r>
            <a:r>
              <a:rPr lang="en-US" dirty="0"/>
              <a:t> web</a:t>
            </a:r>
          </a:p>
          <a:p>
            <a:r>
              <a:rPr lang="en-US" dirty="0" err="1"/>
              <a:t>Ưu</a:t>
            </a:r>
            <a:r>
              <a:rPr lang="en-US" dirty="0"/>
              <a:t> </a:t>
            </a:r>
            <a:r>
              <a:rPr lang="en-US" dirty="0" err="1"/>
              <a:t>điểm</a:t>
            </a:r>
            <a:r>
              <a:rPr lang="en-US" dirty="0"/>
              <a:t> </a:t>
            </a:r>
            <a:r>
              <a:rPr lang="en-US" dirty="0" err="1"/>
              <a:t>của</a:t>
            </a:r>
            <a:r>
              <a:rPr lang="en-US" dirty="0"/>
              <a:t> </a:t>
            </a:r>
            <a:r>
              <a:rPr lang="en-US" dirty="0" err="1"/>
              <a:t>trang</a:t>
            </a:r>
            <a:r>
              <a:rPr lang="en-US" dirty="0"/>
              <a:t> Web.</a:t>
            </a:r>
          </a:p>
          <a:p>
            <a:r>
              <a:rPr lang="en-US" dirty="0" err="1"/>
              <a:t>Các</a:t>
            </a:r>
            <a:r>
              <a:rPr lang="en-US" dirty="0"/>
              <a:t> </a:t>
            </a:r>
            <a:r>
              <a:rPr lang="en-US" dirty="0" err="1"/>
              <a:t>trình</a:t>
            </a:r>
            <a:r>
              <a:rPr lang="en-US" dirty="0"/>
              <a:t> </a:t>
            </a:r>
            <a:r>
              <a:rPr lang="en-US" dirty="0" err="1"/>
              <a:t>duyệt</a:t>
            </a:r>
            <a:r>
              <a:rPr lang="en-US" dirty="0"/>
              <a:t> </a:t>
            </a:r>
            <a:r>
              <a:rPr lang="en-US" dirty="0" err="1"/>
              <a:t>hỗ</a:t>
            </a:r>
            <a:r>
              <a:rPr lang="en-US" dirty="0"/>
              <a:t> </a:t>
            </a:r>
            <a:r>
              <a:rPr lang="en-US" dirty="0" err="1"/>
              <a:t>trợ</a:t>
            </a:r>
            <a:r>
              <a:rPr lang="en-US" dirty="0"/>
              <a:t> </a:t>
            </a:r>
            <a:r>
              <a:rPr lang="en-US" dirty="0" err="1"/>
              <a:t>và</a:t>
            </a:r>
            <a:r>
              <a:rPr lang="en-US" dirty="0"/>
              <a:t> </a:t>
            </a:r>
            <a:r>
              <a:rPr lang="en-US" dirty="0" err="1"/>
              <a:t>công</a:t>
            </a:r>
            <a:r>
              <a:rPr lang="en-US" dirty="0"/>
              <a:t> </a:t>
            </a:r>
            <a:r>
              <a:rPr lang="en-US" dirty="0" err="1"/>
              <a:t>nghệ</a:t>
            </a:r>
            <a:r>
              <a:rPr lang="en-US" dirty="0"/>
              <a:t> </a:t>
            </a:r>
            <a:r>
              <a:rPr lang="en-US" dirty="0" err="1"/>
              <a:t>sử</a:t>
            </a:r>
            <a:r>
              <a:rPr lang="en-US" dirty="0"/>
              <a:t> </a:t>
            </a:r>
            <a:r>
              <a:rPr lang="en-US" dirty="0" err="1"/>
              <a:t>dụng</a:t>
            </a:r>
            <a:r>
              <a:rPr lang="en-US" dirty="0"/>
              <a:t>.</a:t>
            </a:r>
          </a:p>
          <a:p>
            <a:r>
              <a:rPr lang="en-US" dirty="0" err="1"/>
              <a:t>Bài</a:t>
            </a:r>
            <a:r>
              <a:rPr lang="en-US" dirty="0"/>
              <a:t> </a:t>
            </a:r>
            <a:r>
              <a:rPr lang="en-US" dirty="0" err="1"/>
              <a:t>học</a:t>
            </a:r>
            <a:r>
              <a:rPr lang="en-US" dirty="0"/>
              <a:t> </a:t>
            </a:r>
            <a:r>
              <a:rPr lang="en-US" dirty="0" err="1"/>
              <a:t>rút</a:t>
            </a:r>
            <a:r>
              <a:rPr lang="en-US" dirty="0"/>
              <a:t> </a:t>
            </a:r>
            <a:r>
              <a:rPr lang="en-US" dirty="0" err="1"/>
              <a:t>ra</a:t>
            </a:r>
            <a:r>
              <a:rPr lang="en-US" dirty="0"/>
              <a:t> </a:t>
            </a:r>
            <a:r>
              <a:rPr lang="en-US" dirty="0" err="1"/>
              <a:t>và</a:t>
            </a:r>
            <a:r>
              <a:rPr lang="en-US" dirty="0"/>
              <a:t> </a:t>
            </a:r>
            <a:r>
              <a:rPr lang="en-US" dirty="0" err="1"/>
              <a:t>kế</a:t>
            </a:r>
            <a:r>
              <a:rPr lang="en-US" dirty="0"/>
              <a:t> </a:t>
            </a:r>
            <a:r>
              <a:rPr lang="en-US" dirty="0" err="1"/>
              <a:t>hoạch</a:t>
            </a:r>
            <a:r>
              <a:rPr lang="en-US" dirty="0"/>
              <a:t> </a:t>
            </a:r>
            <a:r>
              <a:rPr lang="en-US" dirty="0" err="1"/>
              <a:t>tương</a:t>
            </a:r>
            <a:r>
              <a:rPr lang="en-US" dirty="0"/>
              <a:t> </a:t>
            </a:r>
            <a:r>
              <a:rPr lang="en-US" dirty="0" err="1"/>
              <a:t>lai</a:t>
            </a:r>
            <a:r>
              <a:rPr lang="en-US" dirty="0"/>
              <a:t>.</a:t>
            </a:r>
          </a:p>
          <a:p>
            <a:endParaRPr lang="en-US" dirty="0"/>
          </a:p>
          <a:p>
            <a:endParaRPr lang="en-US" dirty="0"/>
          </a:p>
        </p:txBody>
      </p:sp>
      <p:pic>
        <p:nvPicPr>
          <p:cNvPr id="4" name="Picture 3"/>
          <p:cNvPicPr>
            <a:picLocks noChangeAspect="1"/>
          </p:cNvPicPr>
          <p:nvPr/>
        </p:nvPicPr>
        <p:blipFill>
          <a:blip r:embed="rId2"/>
          <a:stretch>
            <a:fillRect/>
          </a:stretch>
        </p:blipFill>
        <p:spPr>
          <a:xfrm>
            <a:off x="10718004" y="872698"/>
            <a:ext cx="1405641" cy="888942"/>
          </a:xfrm>
          <a:prstGeom prst="rect">
            <a:avLst/>
          </a:prstGeom>
        </p:spPr>
      </p:pic>
      <p:sp>
        <p:nvSpPr>
          <p:cNvPr id="5" name="Rectangle 4"/>
          <p:cNvSpPr/>
          <p:nvPr/>
        </p:nvSpPr>
        <p:spPr>
          <a:xfrm>
            <a:off x="10657044" y="6488668"/>
            <a:ext cx="1405641" cy="338554"/>
          </a:xfrm>
          <a:prstGeom prst="rect">
            <a:avLst/>
          </a:prstGeom>
        </p:spPr>
        <p:txBody>
          <a:bodyPr wrap="none">
            <a:spAutoFit/>
          </a:bodyPr>
          <a:lstStyle/>
          <a:p>
            <a:r>
              <a:rPr lang="en-US" sz="1600"/>
              <a:t>G1 – T2108A1</a:t>
            </a:r>
          </a:p>
        </p:txBody>
      </p:sp>
    </p:spTree>
    <p:extLst>
      <p:ext uri="{BB962C8B-B14F-4D97-AF65-F5344CB8AC3E}">
        <p14:creationId xmlns:p14="http://schemas.microsoft.com/office/powerpoint/2010/main" val="682520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b="1"/>
              <a:t>             DrinkWorld</a:t>
            </a:r>
          </a:p>
        </p:txBody>
      </p:sp>
      <p:sp>
        <p:nvSpPr>
          <p:cNvPr id="3" name="Content Placeholder 2"/>
          <p:cNvSpPr>
            <a:spLocks noGrp="1"/>
          </p:cNvSpPr>
          <p:nvPr>
            <p:ph sz="half" idx="1"/>
          </p:nvPr>
        </p:nvSpPr>
        <p:spPr>
          <a:xfrm>
            <a:off x="680321" y="2905689"/>
            <a:ext cx="4698358" cy="3599316"/>
          </a:xfrm>
        </p:spPr>
        <p:txBody>
          <a:bodyPr/>
          <a:lstStyle/>
          <a:p>
            <a:r>
              <a:rPr lang="en-US"/>
              <a:t>Web hướng đến đối tượng người dung:</a:t>
            </a:r>
          </a:p>
          <a:p>
            <a:pPr marL="0" indent="0">
              <a:buNone/>
            </a:pPr>
            <a:r>
              <a:rPr lang="en-US"/>
              <a:t>        1. Admin</a:t>
            </a:r>
          </a:p>
          <a:p>
            <a:pPr marL="0" indent="0">
              <a:buNone/>
            </a:pPr>
            <a:r>
              <a:rPr lang="en-US"/>
              <a:t>        2. Khách hàng</a:t>
            </a:r>
          </a:p>
          <a:p>
            <a:pPr marL="0" indent="0">
              <a:buNone/>
            </a:pPr>
            <a:endParaRPr lang="en-US"/>
          </a:p>
        </p:txBody>
      </p:sp>
      <p:sp>
        <p:nvSpPr>
          <p:cNvPr id="4" name="Content Placeholder 3"/>
          <p:cNvSpPr>
            <a:spLocks noGrp="1"/>
          </p:cNvSpPr>
          <p:nvPr>
            <p:ph sz="half" idx="2"/>
          </p:nvPr>
        </p:nvSpPr>
        <p:spPr>
          <a:xfrm>
            <a:off x="6404021" y="2905689"/>
            <a:ext cx="4700058" cy="3599316"/>
          </a:xfrm>
        </p:spPr>
        <p:txBody>
          <a:bodyPr/>
          <a:lstStyle/>
          <a:p>
            <a:r>
              <a:rPr lang="en-US"/>
              <a:t>Drinkworld – mang đến cho mọi người những đồ uống thơm ngon và đặc sắc tới từ nhiều thương hiệu khác nhau.</a:t>
            </a:r>
          </a:p>
        </p:txBody>
      </p:sp>
      <p:pic>
        <p:nvPicPr>
          <p:cNvPr id="5" name="Picture 4"/>
          <p:cNvPicPr>
            <a:picLocks noChangeAspect="1"/>
          </p:cNvPicPr>
          <p:nvPr/>
        </p:nvPicPr>
        <p:blipFill>
          <a:blip r:embed="rId2"/>
          <a:stretch>
            <a:fillRect/>
          </a:stretch>
        </p:blipFill>
        <p:spPr>
          <a:xfrm>
            <a:off x="10790375" y="845208"/>
            <a:ext cx="1401625" cy="886404"/>
          </a:xfrm>
          <a:prstGeom prst="rect">
            <a:avLst/>
          </a:prstGeom>
        </p:spPr>
      </p:pic>
      <p:sp>
        <p:nvSpPr>
          <p:cNvPr id="6" name="Rectangle 5"/>
          <p:cNvSpPr/>
          <p:nvPr/>
        </p:nvSpPr>
        <p:spPr>
          <a:xfrm>
            <a:off x="10790375" y="6519446"/>
            <a:ext cx="1405641" cy="338554"/>
          </a:xfrm>
          <a:prstGeom prst="rect">
            <a:avLst/>
          </a:prstGeom>
        </p:spPr>
        <p:txBody>
          <a:bodyPr wrap="none">
            <a:spAutoFit/>
          </a:bodyPr>
          <a:lstStyle/>
          <a:p>
            <a:pPr lvl="0"/>
            <a:r>
              <a:rPr lang="en-US" sz="1600">
                <a:solidFill>
                  <a:prstClr val="white"/>
                </a:solidFill>
              </a:rPr>
              <a:t>G1 – T2108A1</a:t>
            </a:r>
          </a:p>
        </p:txBody>
      </p:sp>
    </p:spTree>
    <p:extLst>
      <p:ext uri="{BB962C8B-B14F-4D97-AF65-F5344CB8AC3E}">
        <p14:creationId xmlns:p14="http://schemas.microsoft.com/office/powerpoint/2010/main" val="50405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564" y="940526"/>
            <a:ext cx="3923105" cy="2903452"/>
          </a:xfrm>
        </p:spPr>
        <p:txBody>
          <a:bodyPr>
            <a:normAutofit/>
          </a:bodyPr>
          <a:lstStyle/>
          <a:p>
            <a:r>
              <a:rPr lang="en-US" sz="2000"/>
              <a:t>.Đăng ký, đăng nhập</a:t>
            </a:r>
            <a:br>
              <a:rPr lang="en-US" sz="2000"/>
            </a:br>
            <a:r>
              <a:rPr lang="en-US" sz="2000"/>
              <a:t>.Các điều khoản</a:t>
            </a:r>
            <a:br>
              <a:rPr lang="en-US" sz="2000"/>
            </a:br>
            <a:r>
              <a:rPr lang="en-US" sz="2000"/>
              <a:t>.Xem sản phẩm                     </a:t>
            </a:r>
            <a:br>
              <a:rPr lang="en-US" sz="2000"/>
            </a:br>
            <a:r>
              <a:rPr lang="en-US" sz="2000"/>
              <a:t>.Xem chi tiết sản phẩm</a:t>
            </a:r>
            <a:br>
              <a:rPr lang="en-US" sz="2000"/>
            </a:br>
            <a:r>
              <a:rPr lang="en-US" sz="2000"/>
              <a:t>.Đánh giá sản phẩm</a:t>
            </a:r>
            <a:br>
              <a:rPr lang="en-US" sz="2000"/>
            </a:br>
            <a:r>
              <a:rPr lang="en-US" sz="2000"/>
              <a:t>.Vị trí của cửa hàng</a:t>
            </a:r>
            <a:br>
              <a:rPr lang="en-US" sz="2000"/>
            </a:br>
            <a:r>
              <a:rPr lang="en-US" sz="2000"/>
              <a:t>.Trạng thái của sản phẩm</a:t>
            </a:r>
            <a:br>
              <a:rPr lang="en-US" sz="2000"/>
            </a:br>
            <a:r>
              <a:rPr lang="en-US" sz="2000"/>
              <a:t>.Cập nhật món mới</a:t>
            </a:r>
            <a:br>
              <a:rPr lang="en-US" sz="2000"/>
            </a:br>
            <a:endParaRPr lang="en-US" sz="2000"/>
          </a:p>
        </p:txBody>
      </p:sp>
      <p:sp>
        <p:nvSpPr>
          <p:cNvPr id="3" name="Text Placeholder 2"/>
          <p:cNvSpPr>
            <a:spLocks noGrp="1"/>
          </p:cNvSpPr>
          <p:nvPr>
            <p:ph type="body" sz="half" idx="2"/>
          </p:nvPr>
        </p:nvSpPr>
        <p:spPr/>
        <p:txBody>
          <a:bodyPr>
            <a:normAutofit/>
          </a:bodyPr>
          <a:lstStyle/>
          <a:p>
            <a:r>
              <a:rPr lang="en-US" sz="5400" b="1"/>
              <a:t>Các tính năng DRINKWORLD</a:t>
            </a:r>
          </a:p>
        </p:txBody>
      </p:sp>
      <p:sp>
        <p:nvSpPr>
          <p:cNvPr id="4" name="Rectangle 3"/>
          <p:cNvSpPr/>
          <p:nvPr/>
        </p:nvSpPr>
        <p:spPr>
          <a:xfrm>
            <a:off x="10786359" y="6519446"/>
            <a:ext cx="1405641" cy="338554"/>
          </a:xfrm>
          <a:prstGeom prst="rect">
            <a:avLst/>
          </a:prstGeom>
        </p:spPr>
        <p:txBody>
          <a:bodyPr wrap="none">
            <a:spAutoFit/>
          </a:bodyPr>
          <a:lstStyle/>
          <a:p>
            <a:pPr lvl="0"/>
            <a:r>
              <a:rPr lang="en-US" sz="1600">
                <a:solidFill>
                  <a:prstClr val="white"/>
                </a:solidFill>
              </a:rPr>
              <a:t>G1 – T2108A1</a:t>
            </a:r>
          </a:p>
        </p:txBody>
      </p:sp>
      <p:pic>
        <p:nvPicPr>
          <p:cNvPr id="5" name="Picture 4"/>
          <p:cNvPicPr>
            <a:picLocks noChangeAspect="1"/>
          </p:cNvPicPr>
          <p:nvPr/>
        </p:nvPicPr>
        <p:blipFill>
          <a:blip r:embed="rId2"/>
          <a:stretch>
            <a:fillRect/>
          </a:stretch>
        </p:blipFill>
        <p:spPr>
          <a:xfrm>
            <a:off x="10707127" y="4815010"/>
            <a:ext cx="1402202" cy="883997"/>
          </a:xfrm>
          <a:prstGeom prst="rect">
            <a:avLst/>
          </a:prstGeom>
        </p:spPr>
      </p:pic>
      <p:sp>
        <p:nvSpPr>
          <p:cNvPr id="6" name="TextBox 5"/>
          <p:cNvSpPr txBox="1"/>
          <p:nvPr/>
        </p:nvSpPr>
        <p:spPr>
          <a:xfrm>
            <a:off x="6608669" y="1374279"/>
            <a:ext cx="4492487" cy="1754326"/>
          </a:xfrm>
          <a:prstGeom prst="rect">
            <a:avLst/>
          </a:prstGeom>
          <a:noFill/>
        </p:spPr>
        <p:txBody>
          <a:bodyPr wrap="square" rtlCol="0">
            <a:spAutoFit/>
          </a:bodyPr>
          <a:lstStyle/>
          <a:p>
            <a:r>
              <a:rPr lang="en-US"/>
              <a:t>.Giỏ hàng </a:t>
            </a:r>
          </a:p>
          <a:p>
            <a:r>
              <a:rPr lang="en-US"/>
              <a:t>.Thêm sản phẩm vào giỏ hàng</a:t>
            </a:r>
          </a:p>
          <a:p>
            <a:r>
              <a:rPr lang="en-US"/>
              <a:t>.Chọn phương thức thanh toán</a:t>
            </a:r>
          </a:p>
          <a:p>
            <a:r>
              <a:rPr lang="en-US"/>
              <a:t>.Nhận thông tin từ đơn hàng</a:t>
            </a:r>
          </a:p>
          <a:p>
            <a:r>
              <a:rPr lang="en-US"/>
              <a:t>.Quản lí tài khoản người dung</a:t>
            </a:r>
          </a:p>
          <a:p>
            <a:r>
              <a:rPr lang="en-US"/>
              <a:t>.Lịch sử mua hàng</a:t>
            </a:r>
          </a:p>
        </p:txBody>
      </p:sp>
    </p:spTree>
    <p:extLst>
      <p:ext uri="{BB962C8B-B14F-4D97-AF65-F5344CB8AC3E}">
        <p14:creationId xmlns:p14="http://schemas.microsoft.com/office/powerpoint/2010/main" val="240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 trình duyệt hỗ trợ và công nghệ sử dụng</a:t>
            </a:r>
          </a:p>
        </p:txBody>
      </p:sp>
      <p:sp>
        <p:nvSpPr>
          <p:cNvPr id="3" name="Text Placeholder 2"/>
          <p:cNvSpPr>
            <a:spLocks noGrp="1"/>
          </p:cNvSpPr>
          <p:nvPr>
            <p:ph type="body" idx="1"/>
          </p:nvPr>
        </p:nvSpPr>
        <p:spPr>
          <a:xfrm>
            <a:off x="278210" y="2093029"/>
            <a:ext cx="3213928" cy="585110"/>
          </a:xfrm>
        </p:spPr>
        <p:txBody>
          <a:bodyPr/>
          <a:lstStyle/>
          <a:p>
            <a:r>
              <a:rPr lang="en-US"/>
              <a:t>Trình duyệt hỗ trợ </a:t>
            </a:r>
          </a:p>
        </p:txBody>
      </p:sp>
      <p:sp>
        <p:nvSpPr>
          <p:cNvPr id="5" name="Text Placeholder 4"/>
          <p:cNvSpPr>
            <a:spLocks noGrp="1"/>
          </p:cNvSpPr>
          <p:nvPr>
            <p:ph type="body" sz="quarter" idx="3"/>
          </p:nvPr>
        </p:nvSpPr>
        <p:spPr>
          <a:xfrm>
            <a:off x="278210" y="3243586"/>
            <a:ext cx="2734987" cy="692076"/>
          </a:xfrm>
        </p:spPr>
        <p:txBody>
          <a:bodyPr>
            <a:normAutofit lnSpcReduction="10000"/>
          </a:bodyPr>
          <a:lstStyle/>
          <a:p>
            <a:r>
              <a:rPr lang="en-US"/>
              <a:t>Công nghệ sử dụng </a:t>
            </a:r>
          </a:p>
        </p:txBody>
      </p:sp>
      <p:pic>
        <p:nvPicPr>
          <p:cNvPr id="7" name="Picture 6"/>
          <p:cNvPicPr>
            <a:picLocks noChangeAspect="1"/>
          </p:cNvPicPr>
          <p:nvPr/>
        </p:nvPicPr>
        <p:blipFill>
          <a:blip r:embed="rId2"/>
          <a:stretch>
            <a:fillRect/>
          </a:stretch>
        </p:blipFill>
        <p:spPr>
          <a:xfrm>
            <a:off x="10678002" y="814962"/>
            <a:ext cx="1513998" cy="957469"/>
          </a:xfrm>
          <a:prstGeom prst="rect">
            <a:avLst/>
          </a:prstGeom>
        </p:spPr>
      </p:pic>
      <p:sp>
        <p:nvSpPr>
          <p:cNvPr id="13" name="Rectangle 12"/>
          <p:cNvSpPr/>
          <p:nvPr/>
        </p:nvSpPr>
        <p:spPr>
          <a:xfrm>
            <a:off x="10786359" y="6519446"/>
            <a:ext cx="1405641" cy="338554"/>
          </a:xfrm>
          <a:prstGeom prst="rect">
            <a:avLst/>
          </a:prstGeom>
        </p:spPr>
        <p:txBody>
          <a:bodyPr wrap="none">
            <a:spAutoFit/>
          </a:bodyPr>
          <a:lstStyle/>
          <a:p>
            <a:pPr lvl="0"/>
            <a:r>
              <a:rPr lang="en-US" sz="1600">
                <a:solidFill>
                  <a:prstClr val="white"/>
                </a:solidFill>
              </a:rPr>
              <a:t>G1 – T2108A1</a:t>
            </a:r>
          </a:p>
        </p:txBody>
      </p:sp>
      <p:pic>
        <p:nvPicPr>
          <p:cNvPr id="15" name="Picture 14"/>
          <p:cNvPicPr>
            <a:picLocks noChangeAspect="1"/>
          </p:cNvPicPr>
          <p:nvPr/>
        </p:nvPicPr>
        <p:blipFill>
          <a:blip r:embed="rId3"/>
          <a:stretch>
            <a:fillRect/>
          </a:stretch>
        </p:blipFill>
        <p:spPr>
          <a:xfrm>
            <a:off x="481801" y="4971686"/>
            <a:ext cx="2148189" cy="1385071"/>
          </a:xfrm>
          <a:prstGeom prst="rect">
            <a:avLst/>
          </a:prstGeom>
        </p:spPr>
      </p:pic>
      <p:pic>
        <p:nvPicPr>
          <p:cNvPr id="17" name="Picture 16"/>
          <p:cNvPicPr>
            <a:picLocks noChangeAspect="1"/>
          </p:cNvPicPr>
          <p:nvPr/>
        </p:nvPicPr>
        <p:blipFill>
          <a:blip r:embed="rId4"/>
          <a:stretch>
            <a:fillRect/>
          </a:stretch>
        </p:blipFill>
        <p:spPr>
          <a:xfrm>
            <a:off x="4172029" y="2184679"/>
            <a:ext cx="1758508" cy="1017427"/>
          </a:xfrm>
          <a:prstGeom prst="rect">
            <a:avLst/>
          </a:prstGeom>
        </p:spPr>
      </p:pic>
      <p:pic>
        <p:nvPicPr>
          <p:cNvPr id="19" name="Content Placeholder 18"/>
          <p:cNvPicPr>
            <a:picLocks noGrp="1" noChangeAspect="1"/>
          </p:cNvPicPr>
          <p:nvPr>
            <p:ph sz="half" idx="2"/>
          </p:nvPr>
        </p:nvPicPr>
        <p:blipFill>
          <a:blip r:embed="rId5"/>
          <a:stretch>
            <a:fillRect/>
          </a:stretch>
        </p:blipFill>
        <p:spPr>
          <a:xfrm>
            <a:off x="7003461" y="2184679"/>
            <a:ext cx="1810370" cy="1017428"/>
          </a:xfrm>
          <a:prstGeom prst="rect">
            <a:avLst/>
          </a:prstGeom>
        </p:spPr>
      </p:pic>
      <p:pic>
        <p:nvPicPr>
          <p:cNvPr id="20" name="Picture 19"/>
          <p:cNvPicPr>
            <a:picLocks noChangeAspect="1"/>
          </p:cNvPicPr>
          <p:nvPr/>
        </p:nvPicPr>
        <p:blipFill>
          <a:blip r:embed="rId6"/>
          <a:stretch>
            <a:fillRect/>
          </a:stretch>
        </p:blipFill>
        <p:spPr>
          <a:xfrm>
            <a:off x="3492138" y="5082642"/>
            <a:ext cx="3415438" cy="1274115"/>
          </a:xfrm>
          <a:prstGeom prst="rect">
            <a:avLst/>
          </a:prstGeom>
        </p:spPr>
      </p:pic>
      <p:pic>
        <p:nvPicPr>
          <p:cNvPr id="21" name="Picture 20"/>
          <p:cNvPicPr>
            <a:picLocks noChangeAspect="1"/>
          </p:cNvPicPr>
          <p:nvPr/>
        </p:nvPicPr>
        <p:blipFill>
          <a:blip r:embed="rId7"/>
          <a:stretch>
            <a:fillRect/>
          </a:stretch>
        </p:blipFill>
        <p:spPr>
          <a:xfrm>
            <a:off x="3666223" y="5279067"/>
            <a:ext cx="723209" cy="578568"/>
          </a:xfrm>
          <a:prstGeom prst="rect">
            <a:avLst/>
          </a:prstGeom>
        </p:spPr>
      </p:pic>
      <p:pic>
        <p:nvPicPr>
          <p:cNvPr id="27" name="Picture 26"/>
          <p:cNvPicPr>
            <a:picLocks noChangeAspect="1"/>
          </p:cNvPicPr>
          <p:nvPr/>
        </p:nvPicPr>
        <p:blipFill>
          <a:blip r:embed="rId8"/>
          <a:stretch>
            <a:fillRect/>
          </a:stretch>
        </p:blipFill>
        <p:spPr>
          <a:xfrm>
            <a:off x="5930537" y="5312695"/>
            <a:ext cx="794014" cy="511312"/>
          </a:xfrm>
          <a:prstGeom prst="rect">
            <a:avLst/>
          </a:prstGeom>
        </p:spPr>
      </p:pic>
      <p:pic>
        <p:nvPicPr>
          <p:cNvPr id="29" name="Picture 28"/>
          <p:cNvPicPr>
            <a:picLocks noChangeAspect="1"/>
          </p:cNvPicPr>
          <p:nvPr/>
        </p:nvPicPr>
        <p:blipFill>
          <a:blip r:embed="rId9"/>
          <a:stretch>
            <a:fillRect/>
          </a:stretch>
        </p:blipFill>
        <p:spPr>
          <a:xfrm>
            <a:off x="3402006" y="3594814"/>
            <a:ext cx="1172033" cy="993319"/>
          </a:xfrm>
          <a:prstGeom prst="rect">
            <a:avLst/>
          </a:prstGeom>
        </p:spPr>
      </p:pic>
      <p:pic>
        <p:nvPicPr>
          <p:cNvPr id="30" name="Picture 29"/>
          <p:cNvPicPr>
            <a:picLocks noChangeAspect="1"/>
          </p:cNvPicPr>
          <p:nvPr/>
        </p:nvPicPr>
        <p:blipFill>
          <a:blip r:embed="rId10"/>
          <a:stretch>
            <a:fillRect/>
          </a:stretch>
        </p:blipFill>
        <p:spPr>
          <a:xfrm>
            <a:off x="6035370" y="3684751"/>
            <a:ext cx="1576250" cy="756151"/>
          </a:xfrm>
          <a:prstGeom prst="rect">
            <a:avLst/>
          </a:prstGeom>
        </p:spPr>
      </p:pic>
      <p:pic>
        <p:nvPicPr>
          <p:cNvPr id="32" name="Picture 31"/>
          <p:cNvPicPr>
            <a:picLocks noChangeAspect="1"/>
          </p:cNvPicPr>
          <p:nvPr/>
        </p:nvPicPr>
        <p:blipFill>
          <a:blip r:embed="rId11"/>
          <a:stretch>
            <a:fillRect/>
          </a:stretch>
        </p:blipFill>
        <p:spPr>
          <a:xfrm>
            <a:off x="10146633" y="4689833"/>
            <a:ext cx="1592521" cy="1045451"/>
          </a:xfrm>
          <a:prstGeom prst="rect">
            <a:avLst/>
          </a:prstGeom>
        </p:spPr>
      </p:pic>
      <p:sp>
        <p:nvSpPr>
          <p:cNvPr id="33" name="TextBox 32"/>
          <p:cNvSpPr txBox="1"/>
          <p:nvPr/>
        </p:nvSpPr>
        <p:spPr>
          <a:xfrm>
            <a:off x="944648" y="4378325"/>
            <a:ext cx="1881051" cy="400110"/>
          </a:xfrm>
          <a:prstGeom prst="rect">
            <a:avLst/>
          </a:prstGeom>
          <a:noFill/>
        </p:spPr>
        <p:txBody>
          <a:bodyPr wrap="square" rtlCol="0">
            <a:spAutoFit/>
          </a:bodyPr>
          <a:lstStyle/>
          <a:p>
            <a:r>
              <a:rPr lang="en-US" sz="2000" b="1" i="1">
                <a:effectLst>
                  <a:outerShdw blurRad="38100" dist="38100" dir="2700000" algn="tl">
                    <a:srgbClr val="000000">
                      <a:alpha val="43137"/>
                    </a:srgbClr>
                  </a:outerShdw>
                </a:effectLst>
              </a:rPr>
              <a:t>Frontend</a:t>
            </a:r>
          </a:p>
        </p:txBody>
      </p:sp>
      <p:pic>
        <p:nvPicPr>
          <p:cNvPr id="34" name="Picture 33"/>
          <p:cNvPicPr>
            <a:picLocks noChangeAspect="1"/>
          </p:cNvPicPr>
          <p:nvPr/>
        </p:nvPicPr>
        <p:blipFill>
          <a:blip r:embed="rId12"/>
          <a:stretch>
            <a:fillRect/>
          </a:stretch>
        </p:blipFill>
        <p:spPr>
          <a:xfrm>
            <a:off x="7943825" y="5258680"/>
            <a:ext cx="1740012" cy="1031430"/>
          </a:xfrm>
          <a:prstGeom prst="rect">
            <a:avLst/>
          </a:prstGeom>
        </p:spPr>
      </p:pic>
      <p:sp>
        <p:nvSpPr>
          <p:cNvPr id="35" name="TextBox 34"/>
          <p:cNvSpPr txBox="1"/>
          <p:nvPr/>
        </p:nvSpPr>
        <p:spPr>
          <a:xfrm>
            <a:off x="8639418" y="3895798"/>
            <a:ext cx="1358537" cy="369332"/>
          </a:xfrm>
          <a:prstGeom prst="rect">
            <a:avLst/>
          </a:prstGeom>
          <a:noFill/>
        </p:spPr>
        <p:txBody>
          <a:bodyPr wrap="square" rtlCol="0">
            <a:spAutoFit/>
          </a:bodyPr>
          <a:lstStyle/>
          <a:p>
            <a:r>
              <a:rPr lang="en-US" b="1" i="1">
                <a:effectLst>
                  <a:outerShdw blurRad="38100" dist="38100" dir="2700000" algn="tl">
                    <a:srgbClr val="000000">
                      <a:alpha val="43137"/>
                    </a:srgbClr>
                  </a:outerShdw>
                </a:effectLst>
              </a:rPr>
              <a:t>Backend</a:t>
            </a:r>
          </a:p>
        </p:txBody>
      </p:sp>
      <p:pic>
        <p:nvPicPr>
          <p:cNvPr id="36" name="Picture 35"/>
          <p:cNvPicPr>
            <a:picLocks noChangeAspect="1"/>
          </p:cNvPicPr>
          <p:nvPr/>
        </p:nvPicPr>
        <p:blipFill>
          <a:blip r:embed="rId13"/>
          <a:stretch>
            <a:fillRect/>
          </a:stretch>
        </p:blipFill>
        <p:spPr>
          <a:xfrm>
            <a:off x="4843195" y="3654105"/>
            <a:ext cx="803366" cy="874736"/>
          </a:xfrm>
          <a:prstGeom prst="rect">
            <a:avLst/>
          </a:prstGeom>
        </p:spPr>
      </p:pic>
    </p:spTree>
    <p:extLst>
      <p:ext uri="{BB962C8B-B14F-4D97-AF65-F5344CB8AC3E}">
        <p14:creationId xmlns:p14="http://schemas.microsoft.com/office/powerpoint/2010/main" val="2557534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89798" y="906409"/>
            <a:ext cx="1402202" cy="883997"/>
          </a:xfrm>
          <a:prstGeom prst="rect">
            <a:avLst/>
          </a:prstGeom>
        </p:spPr>
      </p:pic>
      <p:sp>
        <p:nvSpPr>
          <p:cNvPr id="4" name="TextBox 3"/>
          <p:cNvSpPr txBox="1"/>
          <p:nvPr/>
        </p:nvSpPr>
        <p:spPr>
          <a:xfrm>
            <a:off x="792480" y="444137"/>
            <a:ext cx="6087292" cy="707886"/>
          </a:xfrm>
          <a:prstGeom prst="rect">
            <a:avLst/>
          </a:prstGeom>
          <a:noFill/>
        </p:spPr>
        <p:txBody>
          <a:bodyPr wrap="square" rtlCol="0">
            <a:spAutoFit/>
          </a:bodyPr>
          <a:lstStyle/>
          <a:p>
            <a:r>
              <a:rPr lang="en-US" sz="4000" b="1" i="1">
                <a:solidFill>
                  <a:schemeClr val="bg1"/>
                </a:solidFill>
                <a:effectLst>
                  <a:outerShdw blurRad="38100" dist="38100" dir="2700000" algn="tl">
                    <a:srgbClr val="000000">
                      <a:alpha val="43137"/>
                    </a:srgbClr>
                  </a:outerShdw>
                </a:effectLst>
              </a:rPr>
              <a:t>Database design:</a:t>
            </a:r>
          </a:p>
        </p:txBody>
      </p:sp>
      <p:pic>
        <p:nvPicPr>
          <p:cNvPr id="5" name="Picture 4"/>
          <p:cNvPicPr>
            <a:picLocks noChangeAspect="1"/>
          </p:cNvPicPr>
          <p:nvPr/>
        </p:nvPicPr>
        <p:blipFill>
          <a:blip r:embed="rId3"/>
          <a:stretch>
            <a:fillRect/>
          </a:stretch>
        </p:blipFill>
        <p:spPr>
          <a:xfrm>
            <a:off x="1189672" y="1668487"/>
            <a:ext cx="8999119" cy="4397692"/>
          </a:xfrm>
          <a:prstGeom prst="rect">
            <a:avLst/>
          </a:prstGeom>
        </p:spPr>
      </p:pic>
      <p:sp>
        <p:nvSpPr>
          <p:cNvPr id="7" name="Rectangle 6"/>
          <p:cNvSpPr/>
          <p:nvPr/>
        </p:nvSpPr>
        <p:spPr>
          <a:xfrm>
            <a:off x="10773235" y="6519446"/>
            <a:ext cx="1405641" cy="338554"/>
          </a:xfrm>
          <a:prstGeom prst="rect">
            <a:avLst/>
          </a:prstGeom>
        </p:spPr>
        <p:txBody>
          <a:bodyPr wrap="none">
            <a:spAutoFit/>
          </a:bodyPr>
          <a:lstStyle/>
          <a:p>
            <a:pPr lvl="0"/>
            <a:r>
              <a:rPr lang="en-US" sz="1600">
                <a:solidFill>
                  <a:prstClr val="white"/>
                </a:solidFill>
              </a:rPr>
              <a:t>G1 – T2108A1</a:t>
            </a:r>
          </a:p>
        </p:txBody>
      </p:sp>
    </p:spTree>
    <p:extLst>
      <p:ext uri="{BB962C8B-B14F-4D97-AF65-F5344CB8AC3E}">
        <p14:creationId xmlns:p14="http://schemas.microsoft.com/office/powerpoint/2010/main" val="1029701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328" y="883857"/>
            <a:ext cx="8463678" cy="1080938"/>
          </a:xfrm>
        </p:spPr>
        <p:txBody>
          <a:bodyPr>
            <a:normAutofit/>
          </a:bodyPr>
          <a:lstStyle/>
          <a:p>
            <a:r>
              <a:rPr lang="en-US" sz="5400" b="1"/>
              <a:t>Luồng chính DrinkWorld</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2340" y="2087880"/>
            <a:ext cx="2089191" cy="4121331"/>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0231" y="2206986"/>
            <a:ext cx="2075332" cy="388311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4264" y="2201091"/>
            <a:ext cx="2050870" cy="388901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56" y="3431176"/>
            <a:ext cx="2786743" cy="1652088"/>
          </a:xfrm>
          <a:prstGeom prst="rect">
            <a:avLst/>
          </a:prstGeom>
        </p:spPr>
      </p:pic>
      <p:sp>
        <p:nvSpPr>
          <p:cNvPr id="20" name="TextBox 19"/>
          <p:cNvSpPr txBox="1"/>
          <p:nvPr/>
        </p:nvSpPr>
        <p:spPr>
          <a:xfrm>
            <a:off x="4236720" y="6332294"/>
            <a:ext cx="1358537" cy="369332"/>
          </a:xfrm>
          <a:prstGeom prst="rect">
            <a:avLst/>
          </a:prstGeom>
          <a:noFill/>
        </p:spPr>
        <p:txBody>
          <a:bodyPr wrap="square" rtlCol="0">
            <a:spAutoFit/>
          </a:bodyPr>
          <a:lstStyle/>
          <a:p>
            <a:r>
              <a:rPr lang="en-US"/>
              <a:t>Home</a:t>
            </a:r>
          </a:p>
        </p:txBody>
      </p:sp>
      <p:sp>
        <p:nvSpPr>
          <p:cNvPr id="21" name="TextBox 20"/>
          <p:cNvSpPr txBox="1"/>
          <p:nvPr/>
        </p:nvSpPr>
        <p:spPr>
          <a:xfrm>
            <a:off x="7106194" y="6332296"/>
            <a:ext cx="1227909" cy="369332"/>
          </a:xfrm>
          <a:prstGeom prst="rect">
            <a:avLst/>
          </a:prstGeom>
          <a:noFill/>
        </p:spPr>
        <p:txBody>
          <a:bodyPr wrap="square" rtlCol="0">
            <a:spAutoFit/>
          </a:bodyPr>
          <a:lstStyle/>
          <a:p>
            <a:r>
              <a:rPr lang="en-US"/>
              <a:t>Services</a:t>
            </a:r>
          </a:p>
        </p:txBody>
      </p:sp>
      <p:sp>
        <p:nvSpPr>
          <p:cNvPr id="22" name="TextBox 21"/>
          <p:cNvSpPr txBox="1"/>
          <p:nvPr/>
        </p:nvSpPr>
        <p:spPr>
          <a:xfrm>
            <a:off x="10162903" y="6332294"/>
            <a:ext cx="1358537" cy="369334"/>
          </a:xfrm>
          <a:prstGeom prst="rect">
            <a:avLst/>
          </a:prstGeom>
          <a:noFill/>
        </p:spPr>
        <p:txBody>
          <a:bodyPr wrap="square" rtlCol="0">
            <a:spAutoFit/>
          </a:bodyPr>
          <a:lstStyle/>
          <a:p>
            <a:r>
              <a:rPr lang="en-US"/>
              <a:t>Contact</a:t>
            </a:r>
          </a:p>
        </p:txBody>
      </p:sp>
      <p:sp>
        <p:nvSpPr>
          <p:cNvPr id="23" name="TextBox 22"/>
          <p:cNvSpPr txBox="1"/>
          <p:nvPr/>
        </p:nvSpPr>
        <p:spPr>
          <a:xfrm>
            <a:off x="1185231" y="5373188"/>
            <a:ext cx="1001485" cy="369332"/>
          </a:xfrm>
          <a:prstGeom prst="rect">
            <a:avLst/>
          </a:prstGeom>
          <a:noFill/>
        </p:spPr>
        <p:txBody>
          <a:bodyPr wrap="square" rtlCol="0">
            <a:spAutoFit/>
          </a:bodyPr>
          <a:lstStyle/>
          <a:p>
            <a:r>
              <a:rPr lang="en-US"/>
              <a:t>Admin</a:t>
            </a:r>
          </a:p>
        </p:txBody>
      </p:sp>
      <p:pic>
        <p:nvPicPr>
          <p:cNvPr id="24" name="Picture 23"/>
          <p:cNvPicPr>
            <a:picLocks noChangeAspect="1"/>
          </p:cNvPicPr>
          <p:nvPr/>
        </p:nvPicPr>
        <p:blipFill>
          <a:blip r:embed="rId6"/>
          <a:stretch>
            <a:fillRect/>
          </a:stretch>
        </p:blipFill>
        <p:spPr>
          <a:xfrm>
            <a:off x="10711421" y="883857"/>
            <a:ext cx="1402202" cy="883997"/>
          </a:xfrm>
          <a:prstGeom prst="rect">
            <a:avLst/>
          </a:prstGeom>
        </p:spPr>
      </p:pic>
      <p:sp>
        <p:nvSpPr>
          <p:cNvPr id="25" name="Rectangle 24"/>
          <p:cNvSpPr/>
          <p:nvPr/>
        </p:nvSpPr>
        <p:spPr>
          <a:xfrm>
            <a:off x="10773235" y="6519446"/>
            <a:ext cx="1405641" cy="338554"/>
          </a:xfrm>
          <a:prstGeom prst="rect">
            <a:avLst/>
          </a:prstGeom>
        </p:spPr>
        <p:txBody>
          <a:bodyPr wrap="none">
            <a:spAutoFit/>
          </a:bodyPr>
          <a:lstStyle/>
          <a:p>
            <a:pPr lvl="0"/>
            <a:r>
              <a:rPr lang="en-US" sz="1600">
                <a:solidFill>
                  <a:prstClr val="white"/>
                </a:solidFill>
              </a:rPr>
              <a:t>G1 – T2108A1</a:t>
            </a:r>
          </a:p>
        </p:txBody>
      </p:sp>
    </p:spTree>
    <p:extLst>
      <p:ext uri="{BB962C8B-B14F-4D97-AF65-F5344CB8AC3E}">
        <p14:creationId xmlns:p14="http://schemas.microsoft.com/office/powerpoint/2010/main" val="2203755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815" y="696685"/>
            <a:ext cx="2731713" cy="50117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231" y="1045029"/>
            <a:ext cx="2365798" cy="452410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8393" y="1045029"/>
            <a:ext cx="2577737" cy="452410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7143" y="2059577"/>
            <a:ext cx="2116183" cy="3509554"/>
          </a:xfrm>
          <a:prstGeom prst="rect">
            <a:avLst/>
          </a:prstGeom>
        </p:spPr>
      </p:pic>
      <p:sp>
        <p:nvSpPr>
          <p:cNvPr id="6" name="TextBox 5"/>
          <p:cNvSpPr txBox="1"/>
          <p:nvPr/>
        </p:nvSpPr>
        <p:spPr>
          <a:xfrm>
            <a:off x="1158240" y="5963585"/>
            <a:ext cx="1280160" cy="369332"/>
          </a:xfrm>
          <a:prstGeom prst="rect">
            <a:avLst/>
          </a:prstGeom>
          <a:noFill/>
        </p:spPr>
        <p:txBody>
          <a:bodyPr wrap="square" rtlCol="0">
            <a:spAutoFit/>
          </a:bodyPr>
          <a:lstStyle/>
          <a:p>
            <a:r>
              <a:rPr lang="en-US"/>
              <a:t>Menu</a:t>
            </a:r>
          </a:p>
        </p:txBody>
      </p:sp>
      <p:sp>
        <p:nvSpPr>
          <p:cNvPr id="7" name="TextBox 6"/>
          <p:cNvSpPr txBox="1"/>
          <p:nvPr/>
        </p:nvSpPr>
        <p:spPr>
          <a:xfrm>
            <a:off x="4484914" y="5989710"/>
            <a:ext cx="1445623" cy="369332"/>
          </a:xfrm>
          <a:prstGeom prst="rect">
            <a:avLst/>
          </a:prstGeom>
          <a:noFill/>
        </p:spPr>
        <p:txBody>
          <a:bodyPr wrap="square" rtlCol="0">
            <a:spAutoFit/>
          </a:bodyPr>
          <a:lstStyle/>
          <a:p>
            <a:r>
              <a:rPr lang="en-US"/>
              <a:t>Order</a:t>
            </a:r>
          </a:p>
        </p:txBody>
      </p:sp>
      <p:sp>
        <p:nvSpPr>
          <p:cNvPr id="8" name="TextBox 7"/>
          <p:cNvSpPr txBox="1"/>
          <p:nvPr/>
        </p:nvSpPr>
        <p:spPr>
          <a:xfrm>
            <a:off x="7621827" y="5989710"/>
            <a:ext cx="1881052" cy="369332"/>
          </a:xfrm>
          <a:prstGeom prst="rect">
            <a:avLst/>
          </a:prstGeom>
          <a:noFill/>
        </p:spPr>
        <p:txBody>
          <a:bodyPr wrap="square" rtlCol="0">
            <a:spAutoFit/>
          </a:bodyPr>
          <a:lstStyle/>
          <a:p>
            <a:r>
              <a:rPr lang="en-US"/>
              <a:t>Status</a:t>
            </a:r>
          </a:p>
        </p:txBody>
      </p:sp>
      <p:sp>
        <p:nvSpPr>
          <p:cNvPr id="9" name="TextBox 8"/>
          <p:cNvSpPr txBox="1"/>
          <p:nvPr/>
        </p:nvSpPr>
        <p:spPr>
          <a:xfrm>
            <a:off x="10598332" y="5963585"/>
            <a:ext cx="1245326" cy="369332"/>
          </a:xfrm>
          <a:prstGeom prst="rect">
            <a:avLst/>
          </a:prstGeom>
          <a:noFill/>
        </p:spPr>
        <p:txBody>
          <a:bodyPr wrap="square" rtlCol="0">
            <a:spAutoFit/>
          </a:bodyPr>
          <a:lstStyle/>
          <a:p>
            <a:r>
              <a:rPr lang="en-US"/>
              <a:t>History</a:t>
            </a:r>
          </a:p>
        </p:txBody>
      </p:sp>
      <p:pic>
        <p:nvPicPr>
          <p:cNvPr id="10" name="Picture 9"/>
          <p:cNvPicPr>
            <a:picLocks noChangeAspect="1"/>
          </p:cNvPicPr>
          <p:nvPr/>
        </p:nvPicPr>
        <p:blipFill>
          <a:blip r:embed="rId6"/>
          <a:stretch>
            <a:fillRect/>
          </a:stretch>
        </p:blipFill>
        <p:spPr>
          <a:xfrm>
            <a:off x="10728838" y="880283"/>
            <a:ext cx="1402202" cy="883997"/>
          </a:xfrm>
          <a:prstGeom prst="rect">
            <a:avLst/>
          </a:prstGeom>
        </p:spPr>
      </p:pic>
      <p:sp>
        <p:nvSpPr>
          <p:cNvPr id="11" name="Rectangle 10"/>
          <p:cNvSpPr/>
          <p:nvPr/>
        </p:nvSpPr>
        <p:spPr>
          <a:xfrm>
            <a:off x="10773235" y="6519446"/>
            <a:ext cx="1405641" cy="338554"/>
          </a:xfrm>
          <a:prstGeom prst="rect">
            <a:avLst/>
          </a:prstGeom>
        </p:spPr>
        <p:txBody>
          <a:bodyPr wrap="none">
            <a:spAutoFit/>
          </a:bodyPr>
          <a:lstStyle/>
          <a:p>
            <a:pPr lvl="0"/>
            <a:r>
              <a:rPr lang="en-US" sz="1600">
                <a:solidFill>
                  <a:prstClr val="white"/>
                </a:solidFill>
              </a:rPr>
              <a:t>G1 – T2108A1</a:t>
            </a:r>
          </a:p>
        </p:txBody>
      </p:sp>
    </p:spTree>
    <p:extLst>
      <p:ext uri="{BB962C8B-B14F-4D97-AF65-F5344CB8AC3E}">
        <p14:creationId xmlns:p14="http://schemas.microsoft.com/office/powerpoint/2010/main" val="158643140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6346</TotalTime>
  <Words>464</Words>
  <Application>Microsoft Office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Trebuchet MS</vt:lpstr>
      <vt:lpstr>Berlin</vt:lpstr>
      <vt:lpstr>Project-DrinkWorld</vt:lpstr>
      <vt:lpstr>Thành viên Group 1:</vt:lpstr>
      <vt:lpstr>Nội Dung Trình Bày</vt:lpstr>
      <vt:lpstr>             DrinkWorld</vt:lpstr>
      <vt:lpstr>.Đăng ký, đăng nhập .Các điều khoản .Xem sản phẩm                      .Xem chi tiết sản phẩm .Đánh giá sản phẩm .Vị trí của cửa hàng .Trạng thái của sản phẩm .Cập nhật món mới </vt:lpstr>
      <vt:lpstr>Các trình duyệt hỗ trợ và công nghệ sử dụng</vt:lpstr>
      <vt:lpstr>PowerPoint Presentation</vt:lpstr>
      <vt:lpstr>Luồng chính DrinkWorld</vt:lpstr>
      <vt:lpstr>PowerPoint Presentation</vt:lpstr>
      <vt:lpstr>            Ưu Điểm</vt:lpstr>
      <vt:lpstr>Bài học rút ra và kế hoạch trong tương lai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Project-DrinkWorld</dc:title>
  <dc:creator>pc</dc:creator>
  <cp:lastModifiedBy>Linh</cp:lastModifiedBy>
  <cp:revision>23</cp:revision>
  <dcterms:created xsi:type="dcterms:W3CDTF">2022-09-09T07:57:02Z</dcterms:created>
  <dcterms:modified xsi:type="dcterms:W3CDTF">2022-09-16T02:12:09Z</dcterms:modified>
</cp:coreProperties>
</file>